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5143500" cx="9144000"/>
  <p:notesSz cx="6858000" cy="9144000"/>
  <p:embeddedFontLst>
    <p:embeddedFont>
      <p:font typeface="Raleway"/>
      <p:regular r:id="rId11"/>
      <p:bold r:id="rId12"/>
      <p:italic r:id="rId13"/>
      <p:boldItalic r:id="rId14"/>
    </p:embeddedFont>
    <p:embeddedFont>
      <p:font typeface="Source Sans Pro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aleway-regular.fntdata"/><Relationship Id="rId10" Type="http://schemas.openxmlformats.org/officeDocument/2006/relationships/slide" Target="slides/slide6.xml"/><Relationship Id="rId13" Type="http://schemas.openxmlformats.org/officeDocument/2006/relationships/font" Target="fonts/Raleway-italic.fntdata"/><Relationship Id="rId12" Type="http://schemas.openxmlformats.org/officeDocument/2006/relationships/font" Target="fonts/Raleway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SourceSansPro-regular.fntdata"/><Relationship Id="rId14" Type="http://schemas.openxmlformats.org/officeDocument/2006/relationships/font" Target="fonts/Raleway-boldItalic.fntdata"/><Relationship Id="rId17" Type="http://schemas.openxmlformats.org/officeDocument/2006/relationships/font" Target="fonts/SourceSansPro-italic.fntdata"/><Relationship Id="rId16" Type="http://schemas.openxmlformats.org/officeDocument/2006/relationships/font" Target="fonts/SourceSansPro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18" Type="http://schemas.openxmlformats.org/officeDocument/2006/relationships/font" Target="fonts/SourceSansPro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 txBox="1"/>
          <p:nvPr>
            <p:ph type="ctrTitle"/>
          </p:nvPr>
        </p:nvSpPr>
        <p:spPr>
          <a:xfrm>
            <a:off x="485875" y="264475"/>
            <a:ext cx="8183700" cy="1473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4200"/>
            </a:lvl1pPr>
            <a:lvl2pPr lvl="1">
              <a:spcBef>
                <a:spcPts val="0"/>
              </a:spcBef>
              <a:buSzPct val="100000"/>
              <a:defRPr sz="4200"/>
            </a:lvl2pPr>
            <a:lvl3pPr lvl="2">
              <a:spcBef>
                <a:spcPts val="0"/>
              </a:spcBef>
              <a:buSzPct val="100000"/>
              <a:defRPr sz="4200"/>
            </a:lvl3pPr>
            <a:lvl4pPr lvl="3">
              <a:spcBef>
                <a:spcPts val="0"/>
              </a:spcBef>
              <a:buSzPct val="100000"/>
              <a:defRPr sz="4200"/>
            </a:lvl4pPr>
            <a:lvl5pPr lvl="4">
              <a:spcBef>
                <a:spcPts val="0"/>
              </a:spcBef>
              <a:buSzPct val="100000"/>
              <a:defRPr sz="4200"/>
            </a:lvl5pPr>
            <a:lvl6pPr lvl="5">
              <a:spcBef>
                <a:spcPts val="0"/>
              </a:spcBef>
              <a:buSzPct val="100000"/>
              <a:defRPr sz="4200"/>
            </a:lvl6pPr>
            <a:lvl7pPr lvl="6">
              <a:spcBef>
                <a:spcPts val="0"/>
              </a:spcBef>
              <a:buSzPct val="100000"/>
              <a:defRPr sz="4200"/>
            </a:lvl7pPr>
            <a:lvl8pPr lvl="7">
              <a:spcBef>
                <a:spcPts val="0"/>
              </a:spcBef>
              <a:buSzPct val="100000"/>
              <a:defRPr sz="4200"/>
            </a:lvl8pPr>
            <a:lvl9pPr lvl="8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x="485875" y="1738075"/>
            <a:ext cx="8183700" cy="861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9" name="Shape 49"/>
          <p:cNvSpPr txBox="1"/>
          <p:nvPr>
            <p:ph type="title"/>
          </p:nvPr>
        </p:nvSpPr>
        <p:spPr>
          <a:xfrm>
            <a:off x="311700" y="743000"/>
            <a:ext cx="8520600" cy="2006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buFont typeface="Source Sans Pro"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>
              <a:spcBef>
                <a:spcPts val="0"/>
              </a:spcBef>
              <a:buSzPct val="100000"/>
              <a:buFont typeface="Source Sans Pro"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ctr">
              <a:spcBef>
                <a:spcPts val="0"/>
              </a:spcBef>
              <a:buSzPct val="100000"/>
              <a:buFont typeface="Source Sans Pro"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ctr">
              <a:spcBef>
                <a:spcPts val="0"/>
              </a:spcBef>
              <a:buSzPct val="100000"/>
              <a:buFont typeface="Source Sans Pro"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ctr">
              <a:spcBef>
                <a:spcPts val="0"/>
              </a:spcBef>
              <a:buSzPct val="100000"/>
              <a:buFont typeface="Source Sans Pro"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ctr">
              <a:spcBef>
                <a:spcPts val="0"/>
              </a:spcBef>
              <a:buSzPct val="100000"/>
              <a:buFont typeface="Source Sans Pro"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ctr">
              <a:spcBef>
                <a:spcPts val="0"/>
              </a:spcBef>
              <a:buSzPct val="100000"/>
              <a:buFont typeface="Source Sans Pro"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ctr">
              <a:spcBef>
                <a:spcPts val="0"/>
              </a:spcBef>
              <a:buSzPct val="100000"/>
              <a:buFont typeface="Source Sans Pro"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ctr">
              <a:spcBef>
                <a:spcPts val="0"/>
              </a:spcBef>
              <a:buSzPct val="100000"/>
              <a:buFont typeface="Source Sans Pro"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x="311700" y="2845181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" name="Shape 16"/>
          <p:cNvSpPr txBox="1"/>
          <p:nvPr>
            <p:ph type="title"/>
          </p:nvPr>
        </p:nvSpPr>
        <p:spPr>
          <a:xfrm>
            <a:off x="485875" y="1714500"/>
            <a:ext cx="8183700" cy="78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3600"/>
            </a:lvl1pPr>
            <a:lvl2pPr lvl="1">
              <a:spcBef>
                <a:spcPts val="0"/>
              </a:spcBef>
              <a:buSzPct val="100000"/>
              <a:defRPr sz="3600"/>
            </a:lvl2pPr>
            <a:lvl3pPr lvl="2">
              <a:spcBef>
                <a:spcPts val="0"/>
              </a:spcBef>
              <a:buSzPct val="100000"/>
              <a:defRPr sz="3600"/>
            </a:lvl3pPr>
            <a:lvl4pPr lvl="3">
              <a:spcBef>
                <a:spcPts val="0"/>
              </a:spcBef>
              <a:buSzPct val="100000"/>
              <a:defRPr sz="3600"/>
            </a:lvl4pPr>
            <a:lvl5pPr lvl="4">
              <a:spcBef>
                <a:spcPts val="0"/>
              </a:spcBef>
              <a:buSzPct val="100000"/>
              <a:defRPr sz="3600"/>
            </a:lvl5pPr>
            <a:lvl6pPr lvl="5">
              <a:spcBef>
                <a:spcPts val="0"/>
              </a:spcBef>
              <a:buSzPct val="100000"/>
              <a:defRPr sz="3600"/>
            </a:lvl6pPr>
            <a:lvl7pPr lvl="6">
              <a:spcBef>
                <a:spcPts val="0"/>
              </a:spcBef>
              <a:buSzPct val="100000"/>
              <a:defRPr sz="3600"/>
            </a:lvl7pPr>
            <a:lvl8pPr lvl="7">
              <a:spcBef>
                <a:spcPts val="0"/>
              </a:spcBef>
              <a:buSzPct val="100000"/>
              <a:defRPr sz="3600"/>
            </a:lvl8pPr>
            <a:lvl9pPr lvl="8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7" name="Shape 17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5" name="Shape 2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accent2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4636800" y="80700"/>
            <a:ext cx="4426500" cy="4982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39" name="Shape 3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0" name="Shape 40"/>
          <p:cNvSpPr txBox="1"/>
          <p:nvPr>
            <p:ph type="title"/>
          </p:nvPr>
        </p:nvSpPr>
        <p:spPr>
          <a:xfrm>
            <a:off x="265500" y="1181700"/>
            <a:ext cx="4045200" cy="1533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3800"/>
            </a:lvl1pPr>
            <a:lvl2pPr lvl="1" algn="ctr">
              <a:spcBef>
                <a:spcPts val="0"/>
              </a:spcBef>
              <a:buSzPct val="100000"/>
              <a:defRPr sz="3800"/>
            </a:lvl2pPr>
            <a:lvl3pPr lvl="2" algn="ctr">
              <a:spcBef>
                <a:spcPts val="0"/>
              </a:spcBef>
              <a:buSzPct val="100000"/>
              <a:defRPr sz="3800"/>
            </a:lvl3pPr>
            <a:lvl4pPr lvl="3" algn="ctr">
              <a:spcBef>
                <a:spcPts val="0"/>
              </a:spcBef>
              <a:buSzPct val="100000"/>
              <a:defRPr sz="3800"/>
            </a:lvl4pPr>
            <a:lvl5pPr lvl="4" algn="ctr">
              <a:spcBef>
                <a:spcPts val="0"/>
              </a:spcBef>
              <a:buSzPct val="100000"/>
              <a:defRPr sz="3800"/>
            </a:lvl5pPr>
            <a:lvl6pPr lvl="5" algn="ctr">
              <a:spcBef>
                <a:spcPts val="0"/>
              </a:spcBef>
              <a:buSzPct val="100000"/>
              <a:defRPr sz="3800"/>
            </a:lvl6pPr>
            <a:lvl7pPr lvl="6" algn="ctr">
              <a:spcBef>
                <a:spcPts val="0"/>
              </a:spcBef>
              <a:buSzPct val="100000"/>
              <a:defRPr sz="3800"/>
            </a:lvl7pPr>
            <a:lvl8pPr lvl="7" algn="ctr">
              <a:spcBef>
                <a:spcPts val="0"/>
              </a:spcBef>
              <a:buSzPct val="100000"/>
              <a:defRPr sz="3800"/>
            </a:lvl8pPr>
            <a:lvl9pPr lvl="8" algn="ctr">
              <a:spcBef>
                <a:spcPts val="0"/>
              </a:spcBef>
              <a:buSzPct val="100000"/>
              <a:defRPr sz="3800"/>
            </a:lvl9pPr>
          </a:lstStyle>
          <a:p/>
        </p:txBody>
      </p:sp>
      <p:sp>
        <p:nvSpPr>
          <p:cNvPr id="41" name="Shape 41"/>
          <p:cNvSpPr txBox="1"/>
          <p:nvPr>
            <p:ph idx="1" type="subTitle"/>
          </p:nvPr>
        </p:nvSpPr>
        <p:spPr>
          <a:xfrm>
            <a:off x="265500" y="2769000"/>
            <a:ext cx="4045200" cy="1345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42" name="Shape 42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</a:lstStyle>
          <a:p/>
        </p:txBody>
      </p:sp>
      <p:sp>
        <p:nvSpPr>
          <p:cNvPr id="46" name="Shape 46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Source Sans Pro"/>
              <a:defRPr sz="18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Source Sans Pro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Source Sans Pro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Source Sans Pro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Source Sans Pro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Source Sans Pro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Source Sans Pro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Source Sans Pro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Source Sans Pro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jpg"/></Relationships>
</file>

<file path=ppt/slides/_rels/slide3.xml.rels><?xml version="1.0" encoding="UTF-8" standalone="yes"?><Relationships xmlns="http://schemas.openxmlformats.org/package/2006/relationships"><Relationship Id="rId11" Type="http://schemas.openxmlformats.org/officeDocument/2006/relationships/image" Target="../media/image10.jpg"/><Relationship Id="rId10" Type="http://schemas.openxmlformats.org/officeDocument/2006/relationships/image" Target="../media/image7.jpg"/><Relationship Id="rId13" Type="http://schemas.openxmlformats.org/officeDocument/2006/relationships/image" Target="../media/image15.jpg"/><Relationship Id="rId12" Type="http://schemas.openxmlformats.org/officeDocument/2006/relationships/image" Target="../media/image13.jp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jpg"/><Relationship Id="rId4" Type="http://schemas.openxmlformats.org/officeDocument/2006/relationships/image" Target="../media/image5.jpg"/><Relationship Id="rId9" Type="http://schemas.openxmlformats.org/officeDocument/2006/relationships/image" Target="../media/image6.jpg"/><Relationship Id="rId5" Type="http://schemas.openxmlformats.org/officeDocument/2006/relationships/image" Target="../media/image9.jpg"/><Relationship Id="rId6" Type="http://schemas.openxmlformats.org/officeDocument/2006/relationships/image" Target="../media/image8.jpg"/><Relationship Id="rId7" Type="http://schemas.openxmlformats.org/officeDocument/2006/relationships/image" Target="../media/image3.jpg"/><Relationship Id="rId8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wiki.kidzsearch.com/wiki/Haiti" TargetMode="External"/><Relationship Id="rId4" Type="http://schemas.openxmlformats.org/officeDocument/2006/relationships/hyperlink" Target="http://wiki.kidzsearch.com/wiki/Haiti" TargetMode="External"/><Relationship Id="rId5" Type="http://schemas.openxmlformats.org/officeDocument/2006/relationships/hyperlink" Target="http://wiki.kidzsearch.com/wiki/United_States" TargetMode="External"/><Relationship Id="rId6" Type="http://schemas.openxmlformats.org/officeDocument/2006/relationships/image" Target="../media/image1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ctrTitle"/>
          </p:nvPr>
        </p:nvSpPr>
        <p:spPr>
          <a:xfrm>
            <a:off x="0" y="41250"/>
            <a:ext cx="8183700" cy="1473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Dominican Republic Peso </a:t>
            </a:r>
          </a:p>
        </p:txBody>
      </p:sp>
      <p:sp>
        <p:nvSpPr>
          <p:cNvPr id="59" name="Shape 59"/>
          <p:cNvSpPr txBox="1"/>
          <p:nvPr>
            <p:ph idx="1" type="subTitle"/>
          </p:nvPr>
        </p:nvSpPr>
        <p:spPr>
          <a:xfrm>
            <a:off x="485875" y="1738075"/>
            <a:ext cx="8183700" cy="861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By: Dayana Reyes &amp; Libe Gutierrez </a:t>
            </a:r>
          </a:p>
        </p:txBody>
      </p:sp>
      <p:pic>
        <p:nvPicPr>
          <p:cNvPr descr="Image result for peso dominicano" id="60" name="Shape 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050" y="2643699"/>
            <a:ext cx="3663450" cy="238737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 result for dinero dominicano" id="61" name="Shape 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44100" y="41249"/>
            <a:ext cx="2105139" cy="14736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Shape 62"/>
          <p:cNvSpPr txBox="1"/>
          <p:nvPr/>
        </p:nvSpPr>
        <p:spPr>
          <a:xfrm>
            <a:off x="4855475" y="3065525"/>
            <a:ext cx="3734100" cy="149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 </a:t>
            </a:r>
            <a:r>
              <a:rPr lang="en"/>
              <a:t>dollar is worth RD$47.26 in the 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Dominican Republic.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History</a:t>
            </a:r>
          </a:p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04800" lvl="0" marL="457200" rtl="0">
              <a:spcBef>
                <a:spcPts val="0"/>
              </a:spcBef>
              <a:spcAft>
                <a:spcPts val="800"/>
              </a:spcAft>
              <a:buClr>
                <a:srgbClr val="3D3D3D"/>
              </a:buClr>
              <a:buSzPct val="100000"/>
              <a:buFont typeface="Times New Roman"/>
            </a:pPr>
            <a:r>
              <a:rPr lang="en" sz="1200">
                <a:solidFill>
                  <a:srgbClr val="3D3D3D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The Peso was introduced in 1844 after the country gained independence from Haiti.</a:t>
            </a:r>
          </a:p>
          <a:p>
            <a:pPr indent="-304800" lvl="0" marL="457200" rtl="0">
              <a:spcBef>
                <a:spcPts val="0"/>
              </a:spcBef>
              <a:spcAft>
                <a:spcPts val="800"/>
              </a:spcAft>
              <a:buClr>
                <a:srgbClr val="3D3D3D"/>
              </a:buClr>
              <a:buSzPct val="100000"/>
              <a:buFont typeface="Times New Roman"/>
            </a:pPr>
            <a:r>
              <a:rPr lang="en" sz="1200">
                <a:solidFill>
                  <a:srgbClr val="3D3D3D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In 1877, the Peso was subdivided into centavos.</a:t>
            </a:r>
          </a:p>
          <a:p>
            <a:pPr indent="-304800" lvl="0" marL="457200" rtl="0">
              <a:spcBef>
                <a:spcPts val="0"/>
              </a:spcBef>
              <a:spcAft>
                <a:spcPts val="800"/>
              </a:spcAft>
              <a:buClr>
                <a:srgbClr val="3D3D3D"/>
              </a:buClr>
              <a:buSzPct val="100000"/>
              <a:buFont typeface="Times New Roman"/>
            </a:pPr>
            <a:r>
              <a:rPr lang="en" sz="1200">
                <a:solidFill>
                  <a:srgbClr val="3D3D3D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A second currency called the Franco was introduced to the Dominican Republic from 1891 to 1897 and was used as an additional currency.</a:t>
            </a:r>
          </a:p>
          <a:p>
            <a:pPr indent="-304800" lvl="0" marL="457200" rtl="0">
              <a:spcBef>
                <a:spcPts val="0"/>
              </a:spcBef>
              <a:spcAft>
                <a:spcPts val="800"/>
              </a:spcAft>
              <a:buClr>
                <a:srgbClr val="3D3D3D"/>
              </a:buClr>
              <a:buSzPct val="100000"/>
              <a:buFont typeface="Times New Roman"/>
            </a:pPr>
            <a:r>
              <a:rPr lang="en" sz="1200">
                <a:solidFill>
                  <a:srgbClr val="3D3D3D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In 1905, the US Dollar replaced the Peso at 5 Pesos = 1 USD.</a:t>
            </a:r>
          </a:p>
          <a:p>
            <a:pPr indent="-304800" lvl="0" marL="457200" rtl="0">
              <a:spcBef>
                <a:spcPts val="0"/>
              </a:spcBef>
              <a:spcAft>
                <a:spcPts val="800"/>
              </a:spcAft>
              <a:buClr>
                <a:srgbClr val="3D3D3D"/>
              </a:buClr>
              <a:buSzPct val="100000"/>
              <a:buFont typeface="Times New Roman"/>
            </a:pPr>
            <a:r>
              <a:rPr lang="en" sz="1200">
                <a:solidFill>
                  <a:srgbClr val="3D3D3D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In 1937, the Peso Oro was distributed and was used along with the Dollar until 1947.</a:t>
            </a:r>
          </a:p>
          <a:p>
            <a:pPr indent="-304800" lvl="0" marL="457200" rtl="0">
              <a:spcBef>
                <a:spcPts val="0"/>
              </a:spcBef>
              <a:spcAft>
                <a:spcPts val="800"/>
              </a:spcAft>
              <a:buClr>
                <a:srgbClr val="3D3D3D"/>
              </a:buClr>
              <a:buSzPct val="100000"/>
              <a:buFont typeface="Times New Roman"/>
            </a:pPr>
            <a:r>
              <a:rPr lang="en" sz="1200">
                <a:solidFill>
                  <a:srgbClr val="3D3D3D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In 1947, the first Peso banknotes were printed and distributed by the Central Bank.</a:t>
            </a:r>
          </a:p>
          <a:p>
            <a:pPr indent="-304800" lvl="0" marL="457200" rtl="0">
              <a:spcBef>
                <a:spcPts val="0"/>
              </a:spcBef>
              <a:spcAft>
                <a:spcPts val="800"/>
              </a:spcAft>
              <a:buClr>
                <a:srgbClr val="3D3D3D"/>
              </a:buClr>
              <a:buSzPct val="100000"/>
              <a:buFont typeface="Times New Roman"/>
            </a:pPr>
            <a:r>
              <a:rPr lang="en" sz="1200">
                <a:solidFill>
                  <a:srgbClr val="3D3D3D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In 1961, the banknotes were extended to the lower Peso Oro notes.</a:t>
            </a:r>
          </a:p>
          <a:p>
            <a:pPr indent="-304800" lvl="0" marL="457200" rtl="0">
              <a:spcBef>
                <a:spcPts val="0"/>
              </a:spcBef>
              <a:spcAft>
                <a:spcPts val="800"/>
              </a:spcAft>
              <a:buClr>
                <a:srgbClr val="3D3D3D"/>
              </a:buClr>
              <a:buSzPct val="100000"/>
              <a:buFont typeface="Times New Roman"/>
            </a:pPr>
            <a:r>
              <a:rPr lang="en" sz="1200">
                <a:solidFill>
                  <a:srgbClr val="3D3D3D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Since 1992, limited editions of the 2000 and 500 Peso Oro notes have been issued. In 2010 the 20 Peso polymer note was issued.</a:t>
            </a:r>
          </a:p>
          <a:p>
            <a:pPr indent="-304800" lvl="0" marL="457200" rtl="0">
              <a:spcBef>
                <a:spcPts val="0"/>
              </a:spcBef>
              <a:spcAft>
                <a:spcPts val="800"/>
              </a:spcAft>
              <a:buClr>
                <a:srgbClr val="3D3D3D"/>
              </a:buClr>
              <a:buSzPct val="100000"/>
              <a:buFont typeface="Times New Roman"/>
            </a:pPr>
            <a:r>
              <a:rPr lang="en" sz="1200">
                <a:solidFill>
                  <a:srgbClr val="3D3D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Symbols: RD$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Image result for dominican republic flag wallpaper" id="69" name="Shape 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58954" y="3267950"/>
            <a:ext cx="3168319" cy="1780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311700" y="131750"/>
            <a:ext cx="8520600" cy="623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30555"/>
              <a:buFont typeface="Arial"/>
              <a:buNone/>
            </a:pPr>
            <a:r>
              <a:rPr lang="en" sz="3600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r>
              <a:rPr lang="en" sz="360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Currency Collage/Timeline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Image result for 5 peso dominicano" id="75" name="Shape 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2700" y="1019800"/>
            <a:ext cx="1925175" cy="951799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Shape 76"/>
          <p:cNvSpPr txBox="1"/>
          <p:nvPr/>
        </p:nvSpPr>
        <p:spPr>
          <a:xfrm>
            <a:off x="990150" y="1934225"/>
            <a:ext cx="1516800" cy="2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5 peso </a:t>
            </a:r>
          </a:p>
        </p:txBody>
      </p:sp>
      <p:pic>
        <p:nvPicPr>
          <p:cNvPr descr="Image result for 25 peso dominicano" id="77" name="Shape 7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3975" y="2236250"/>
            <a:ext cx="2069625" cy="1017998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Shape 78"/>
          <p:cNvSpPr txBox="1"/>
          <p:nvPr/>
        </p:nvSpPr>
        <p:spPr>
          <a:xfrm>
            <a:off x="927637" y="3206350"/>
            <a:ext cx="1366200" cy="36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25 peso</a:t>
            </a:r>
          </a:p>
        </p:txBody>
      </p:sp>
      <p:pic>
        <p:nvPicPr>
          <p:cNvPr descr="Image result for 1 peso dominicano" id="79" name="Shape 7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10800000">
            <a:off x="492700" y="3518899"/>
            <a:ext cx="2116324" cy="1072925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Shape 80"/>
          <p:cNvSpPr txBox="1"/>
          <p:nvPr/>
        </p:nvSpPr>
        <p:spPr>
          <a:xfrm>
            <a:off x="955475" y="4688075"/>
            <a:ext cx="10359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1 peso</a:t>
            </a:r>
          </a:p>
        </p:txBody>
      </p:sp>
      <p:pic>
        <p:nvPicPr>
          <p:cNvPr descr="Image result for 10 peso dominicano" id="81" name="Shape 8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78875" y="1019800"/>
            <a:ext cx="2069625" cy="1017999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Shape 82"/>
          <p:cNvSpPr txBox="1"/>
          <p:nvPr/>
        </p:nvSpPr>
        <p:spPr>
          <a:xfrm>
            <a:off x="4268600" y="1934225"/>
            <a:ext cx="13662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10 peso</a:t>
            </a:r>
          </a:p>
        </p:txBody>
      </p:sp>
      <p:pic>
        <p:nvPicPr>
          <p:cNvPr descr="Image result for dominican pesos old vs news" id="83" name="Shape 8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848500" y="1019800"/>
            <a:ext cx="1710324" cy="10179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 result for 20 peso dominicano" id="84" name="Shape 8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867925" y="2327950"/>
            <a:ext cx="2298147" cy="1072924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Shape 85"/>
          <p:cNvSpPr txBox="1"/>
          <p:nvPr/>
        </p:nvSpPr>
        <p:spPr>
          <a:xfrm>
            <a:off x="3447437" y="3278462"/>
            <a:ext cx="1139100" cy="2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20 peso</a:t>
            </a:r>
          </a:p>
        </p:txBody>
      </p:sp>
      <p:pic>
        <p:nvPicPr>
          <p:cNvPr descr="Image result for 100 peso dominicano" id="86" name="Shape 8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800450" y="1019800"/>
            <a:ext cx="1857374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Shape 87"/>
          <p:cNvSpPr txBox="1"/>
          <p:nvPr/>
        </p:nvSpPr>
        <p:spPr>
          <a:xfrm>
            <a:off x="7102500" y="2602300"/>
            <a:ext cx="15168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100 peso</a:t>
            </a:r>
          </a:p>
        </p:txBody>
      </p:sp>
      <p:pic>
        <p:nvPicPr>
          <p:cNvPr descr="Image result for 50 peso dominicano" id="88" name="Shape 88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867925" y="3579462"/>
            <a:ext cx="2219222" cy="951799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Shape 89"/>
          <p:cNvSpPr txBox="1"/>
          <p:nvPr/>
        </p:nvSpPr>
        <p:spPr>
          <a:xfrm>
            <a:off x="3408875" y="4608450"/>
            <a:ext cx="1139100" cy="36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50 peso</a:t>
            </a:r>
          </a:p>
        </p:txBody>
      </p:sp>
      <p:pic>
        <p:nvPicPr>
          <p:cNvPr descr="Image result for 500  peso dominicano" id="90" name="Shape 90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5166074" y="2141375"/>
            <a:ext cx="1640866" cy="1446075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Shape 91"/>
          <p:cNvSpPr txBox="1"/>
          <p:nvPr/>
        </p:nvSpPr>
        <p:spPr>
          <a:xfrm>
            <a:off x="5350625" y="3641875"/>
            <a:ext cx="1139100" cy="2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500 peso</a:t>
            </a:r>
          </a:p>
        </p:txBody>
      </p:sp>
      <p:pic>
        <p:nvPicPr>
          <p:cNvPr descr="Image result for 1000 peso dominicano" id="92" name="Shape 92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6844599" y="3035273"/>
            <a:ext cx="2219225" cy="922551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Shape 93"/>
          <p:cNvSpPr txBox="1"/>
          <p:nvPr/>
        </p:nvSpPr>
        <p:spPr>
          <a:xfrm>
            <a:off x="7387300" y="4004325"/>
            <a:ext cx="1139100" cy="2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1000 peso</a:t>
            </a:r>
          </a:p>
        </p:txBody>
      </p:sp>
      <p:pic>
        <p:nvPicPr>
          <p:cNvPr descr="Image result for 2000 peso dominicano" id="94" name="Shape 94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5112465" y="4004326"/>
            <a:ext cx="1710325" cy="78960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Shape 95"/>
          <p:cNvSpPr txBox="1"/>
          <p:nvPr/>
        </p:nvSpPr>
        <p:spPr>
          <a:xfrm>
            <a:off x="5441862" y="4793925"/>
            <a:ext cx="1089300" cy="2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2000 peso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x="169500" y="236625"/>
            <a:ext cx="8974500" cy="623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30555"/>
              <a:buFont typeface="Arial"/>
              <a:buNone/>
            </a:pPr>
            <a:r>
              <a:rPr b="0" lang="en" sz="3600"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Fluctuations in the Exchange Rate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01" name="Shape 1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7400" y="932412"/>
            <a:ext cx="6175975" cy="4139275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Shape 102"/>
          <p:cNvSpPr txBox="1"/>
          <p:nvPr/>
        </p:nvSpPr>
        <p:spPr>
          <a:xfrm>
            <a:off x="6726850" y="2295375"/>
            <a:ext cx="2201700" cy="22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This chart shows the Exchange Rate from May 30, 2007 to May 26, 2017. And as you can see it have </a:t>
            </a: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increased</a:t>
            </a: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 over the past 10 years.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Fun Facts</a:t>
            </a:r>
          </a:p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rtl="0">
              <a:spcBef>
                <a:spcPts val="600"/>
              </a:spcBef>
              <a:spcAft>
                <a:spcPts val="600"/>
              </a:spcAft>
              <a:buSzPct val="100000"/>
              <a:buFont typeface="Times New Roman"/>
            </a:pPr>
            <a:r>
              <a:rPr lang="en" sz="1400">
                <a:solidFill>
                  <a:srgbClr val="252525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The first Dominican peso was introduced in 1844. It replaced the </a:t>
            </a: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Hait</a:t>
            </a: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</a:t>
            </a: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a</a:t>
            </a: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</a:t>
            </a:r>
            <a:r>
              <a:rPr lang="en" sz="14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m</a:t>
            </a:r>
            <a:r>
              <a:rPr lang="en" sz="1400">
                <a:solidFill>
                  <a:srgbClr val="252525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oney. In 1905, the peso was replaced by </a:t>
            </a: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/>
              </a:rPr>
              <a:t>United States</a:t>
            </a:r>
            <a:r>
              <a:rPr lang="en" sz="1400">
                <a:solidFill>
                  <a:srgbClr val="252525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currency. </a:t>
            </a:r>
          </a:p>
          <a:p>
            <a:pPr indent="-317500" lvl="0" marL="457200" rtl="0">
              <a:spcBef>
                <a:spcPts val="600"/>
              </a:spcBef>
              <a:spcAft>
                <a:spcPts val="600"/>
              </a:spcAft>
              <a:buSzPct val="100000"/>
              <a:buFont typeface="Times New Roman"/>
            </a:pPr>
            <a:r>
              <a:rPr lang="en" sz="1400">
                <a:solidFill>
                  <a:srgbClr val="252525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The peso oro was introduced in 1937, although the </a:t>
            </a:r>
            <a:r>
              <a:rPr lang="en" sz="1400">
                <a:solidFill>
                  <a:srgbClr val="25252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</a:t>
            </a:r>
            <a:r>
              <a:rPr lang="en" sz="1400">
                <a:solidFill>
                  <a:srgbClr val="252525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dollar continued to be used alongside the peso oro until 1947.</a:t>
            </a:r>
          </a:p>
          <a:p>
            <a:pPr indent="-317500" lvl="0" marL="457200" rtl="0">
              <a:spcBef>
                <a:spcPts val="600"/>
              </a:spcBef>
              <a:spcAft>
                <a:spcPts val="600"/>
              </a:spcAft>
              <a:buSzPct val="100000"/>
              <a:buFont typeface="Times New Roman"/>
            </a:pPr>
            <a:r>
              <a:rPr lang="en" sz="1400">
                <a:solidFill>
                  <a:srgbClr val="25252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Coins</a:t>
            </a: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400">
                <a:solidFill>
                  <a:srgbClr val="252525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were introduced in 1937 in denominations of 1, 5, 10, 25 and 50 centavos. Since 1991, coins of denominations 1, 5, 10 and 25 pesos have been introduced. </a:t>
            </a:r>
          </a:p>
          <a:p>
            <a:pPr indent="-317500" lvl="0" marL="457200" rtl="0">
              <a:spcBef>
                <a:spcPts val="600"/>
              </a:spcBef>
              <a:spcAft>
                <a:spcPts val="600"/>
              </a:spcAft>
              <a:buSzPct val="100000"/>
              <a:buFont typeface="Times New Roman"/>
            </a:pPr>
            <a:r>
              <a:rPr lang="en" sz="1400">
                <a:solidFill>
                  <a:srgbClr val="252525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However, due to </a:t>
            </a:r>
            <a:r>
              <a:rPr lang="en" sz="1400">
                <a:solidFill>
                  <a:srgbClr val="25252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inflation</a:t>
            </a:r>
            <a:r>
              <a:rPr lang="en" sz="1400">
                <a:solidFill>
                  <a:srgbClr val="252525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, coins below 1 peso are now rarely found.</a:t>
            </a: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Banknotes</a:t>
            </a:r>
            <a:r>
              <a:rPr lang="en" sz="1400">
                <a:solidFill>
                  <a:srgbClr val="252525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in use are 10, 20, 50, 100, 500, 1000 and 2000 pesos.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Image result for peso dominicano" id="109" name="Shape 10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717225" y="3211150"/>
            <a:ext cx="3353224" cy="1699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Conclusion </a:t>
            </a: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 rot="-124">
            <a:off x="-6" y="1433198"/>
            <a:ext cx="83454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 Conclusion The Dominican Peso is the currency of Dominican Republic. And RD$47.26 </a:t>
            </a:r>
            <a:r>
              <a:rPr lang="en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 worth a dollar in The United States..The first Dominican peso was introduced with the country's independence from Haiti in 1844. It replaced the Haitian gourde at par and was divided into 8 reales. The Dominican Republic decimalized in 1877, subdividing the peso into 100 centavos. A second currency, the franco, was issued between 1891 and 1897 but did not replace the peso. However, in 1905, the peso was replaced by the U.S. dollar, at a rate of 5 pesos to the dollar. The peso oro was introduced in 1937 at par with the U.S. dollar, although the dollar continued to be used alongside the peso oro until 1947.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lum">
  <a:themeElements>
    <a:clrScheme name="Plum">
      <a:dk1>
        <a:srgbClr val="611BB8"/>
      </a:dk1>
      <a:lt1>
        <a:srgbClr val="FFFFFF"/>
      </a:lt1>
      <a:dk2>
        <a:srgbClr val="000000"/>
      </a:dk2>
      <a:lt2>
        <a:srgbClr val="7F7F7F"/>
      </a:lt2>
      <a:accent1>
        <a:srgbClr val="333333"/>
      </a:accent1>
      <a:accent2>
        <a:srgbClr val="5E2B97"/>
      </a:accent2>
      <a:accent3>
        <a:srgbClr val="7E57C2"/>
      </a:accent3>
      <a:accent4>
        <a:srgbClr val="C77025"/>
      </a:accent4>
      <a:accent5>
        <a:srgbClr val="009688"/>
      </a:accent5>
      <a:accent6>
        <a:srgbClr val="FFD600"/>
      </a:accent6>
      <a:hlink>
        <a:srgbClr val="009688"/>
      </a:hlink>
      <a:folHlink>
        <a:srgbClr val="00968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